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4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12194-13D5-100F-68F8-9D7BC2D2B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115934-DCD1-9DE2-E83C-8F78DABA7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49DE9-91FA-5BB3-1303-E09DB1912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746F1-89CB-60A4-FA02-00ADCC88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DADB4-06EC-FA6C-108A-DD98B440E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8958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0313D-80F5-1C92-42A2-A906F0A6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8E515-126C-E7BE-8353-F85D2047E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517B8-C56B-9F06-400F-05BBF86A0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6D2BF-AF37-3031-8607-674BDA4F9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43E46-08BC-B4E1-B24E-2DB9F7DD8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747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D8714-5F16-EDCE-6FDD-2CED4B8C3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E9320-A7A7-F82F-0410-CEBED74ED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C70E7-2B11-FC4E-9F1A-535DD12F4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8EA46-D16F-D777-F4C9-D9FA4CF36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0198F-C0B8-4D03-8E39-84917BA2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6493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10E9-B348-F79D-7CC7-BC8F5A5EC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6CB40-E404-9690-9BD7-FA725C0797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754826-71B8-BF69-5F2A-DA6813620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E05BE-6D3E-C375-9BF9-4DE85E15A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9A1A1E-02E1-18DA-F36A-D2C79AC3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FE3E3-B63D-044E-73AC-ADCB6EB70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789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3112C-497B-C364-3EB9-754F59C7A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B609E-CDD3-5D26-0D39-D8EF9A1BC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35B21C-1627-15BB-C58C-1F0A60819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24D642-F373-2B97-D9A3-995A96AE2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93896E-114F-3201-1DA3-F335AC22A2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0DE76-F1C9-755E-B5DB-B6A311752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7AC7C7-F6E3-12CC-D890-2236DEAB9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3BC321-3C45-FE16-C52B-F5B4605C6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683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4154C-0EEE-49BF-9F2A-1DBD3FA1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0876CF-4DCC-2507-3D6D-5905C9515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708CDD-1472-5E99-AD57-161BBE74E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08D0C5-A478-A118-F9FE-086BF2BE8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172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AF2438-56ED-28DD-F46F-DB7B98CB2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BE537E-18AC-E571-A933-B74AD89CC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9262C-591B-C787-3A8C-E13ED7389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6589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F76AB-2733-F3CE-1F0A-25683942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D4C2A-1CD2-278C-DCD6-A386992E5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A331D-CEAD-F8E3-274E-B4A319AEE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946C1-BE2E-3E80-EE16-E76FCF98C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7AECBE-4B2A-3FBC-D4D9-E4FFBE3B1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FF7954-A18F-E7DD-91CC-67B6CE733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847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0961C-2FC1-2A1B-8A82-E30D3A6E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FA56B9-A182-0867-BDE2-F70010C5A2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EEAE9-A166-AA1D-2491-648D0C1FF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71A33-CF17-9EC9-0121-585B9B9AE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CB5AF-8A4E-7AF4-0A7A-F75D4026C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0DF0D0-3BE9-8078-D264-0230BAE63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9722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D2E56-4886-3156-3FE0-EDAD4BEEE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7FB4BC-9EFF-6CDC-8D22-99533EE7C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18353-ABD6-A708-D491-28EB261D0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7E892-F9B7-D4EF-334B-B555AFFD3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80F92-00A2-1C0B-B79D-5BBD5D7F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1436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150DB6-D184-5957-DFC9-ACE4761BEA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60494E-88F9-6FF9-A90A-0EA21DB8C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9F5BF-03FB-F3D1-DC32-C6E18815D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A073B-1496-A68E-FE78-83BFF653E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E891F-00B5-C2BC-F1F2-C0FD42294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5332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074FEF-59E9-D000-522F-EABEF3780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965728-B43F-F412-6141-0E5F5AECC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125E5-3DF3-4CAE-F00E-B2C93199E3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01047-67FC-47E5-A3BA-AC0C4087AFD8}" type="datetimeFigureOut">
              <a:rPr lang="en-IN" smtClean="0"/>
              <a:t>18-03-2026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F86A6-EF2B-F60D-C327-D952D814B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5C0F1-1131-DE28-66EF-3A5C386894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AFA0D-50EF-4BB2-9D32-B137D240CE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61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EAF6E323-CC58-2A72-EC43-158819223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5054" y="1"/>
            <a:ext cx="8597307" cy="60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775" tIns="46887" rIns="93775" bIns="46887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 sz="3304" b="1"/>
          </a:p>
        </p:txBody>
      </p:sp>
      <p:sp>
        <p:nvSpPr>
          <p:cNvPr id="20483" name="Rectangle 4">
            <a:extLst>
              <a:ext uri="{FF2B5EF4-FFF2-40B4-BE49-F238E27FC236}">
                <a16:creationId xmlns:a16="http://schemas.microsoft.com/office/drawing/2014/main" id="{F78A4C6C-F7ED-3844-CC83-E0D4C1BBE4D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97348" y="747039"/>
            <a:ext cx="8597306" cy="670490"/>
          </a:xfrm>
        </p:spPr>
        <p:txBody>
          <a:bodyPr>
            <a:normAutofit fontScale="90000"/>
          </a:bodyPr>
          <a:lstStyle/>
          <a:p>
            <a:r>
              <a:rPr lang="en-GB" altLang="en-US"/>
              <a:t> </a:t>
            </a:r>
            <a:endParaRPr lang="en-US" altLang="en-US"/>
          </a:p>
        </p:txBody>
      </p:sp>
      <p:sp>
        <p:nvSpPr>
          <p:cNvPr id="431109" name="AutoShape 5">
            <a:extLst>
              <a:ext uri="{FF2B5EF4-FFF2-40B4-BE49-F238E27FC236}">
                <a16:creationId xmlns:a16="http://schemas.microsoft.com/office/drawing/2014/main" id="{FD5A3B33-5EE0-C5CD-8B03-EA3186671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9231" y="228223"/>
            <a:ext cx="6076943" cy="776805"/>
          </a:xfrm>
          <a:prstGeom prst="bevel">
            <a:avLst>
              <a:gd name="adj" fmla="val 12500"/>
            </a:avLst>
          </a:prstGeom>
          <a:solidFill>
            <a:srgbClr val="FF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9664" tIns="49832" rIns="99664" bIns="49832" anchor="ctr"/>
          <a:lstStyle/>
          <a:p>
            <a:pPr algn="ctr" defTabSz="996320">
              <a:defRPr/>
            </a:pPr>
            <a:r>
              <a:rPr lang="en-US" sz="3482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Sans Unicode" pitchFamily="34" charset="0"/>
              </a:rPr>
              <a:t>PDCA Cycle  </a:t>
            </a:r>
            <a:endParaRPr lang="en-US" sz="3482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ucida Sans Unicode" pitchFamily="34" charset="0"/>
            </a:endParaRPr>
          </a:p>
        </p:txBody>
      </p:sp>
      <p:sp>
        <p:nvSpPr>
          <p:cNvPr id="431110" name="AutoShape 6">
            <a:extLst>
              <a:ext uri="{FF2B5EF4-FFF2-40B4-BE49-F238E27FC236}">
                <a16:creationId xmlns:a16="http://schemas.microsoft.com/office/drawing/2014/main" id="{445B8D71-7583-38C7-6AB0-C8FEA67EB1A7}"/>
              </a:ext>
            </a:extLst>
          </p:cNvPr>
          <p:cNvSpPr>
            <a:spLocks noChangeArrowheads="1"/>
          </p:cNvSpPr>
          <p:nvPr/>
        </p:nvSpPr>
        <p:spPr bwMode="auto">
          <a:xfrm rot="11121562">
            <a:off x="2752761" y="1523843"/>
            <a:ext cx="2812375" cy="3657222"/>
          </a:xfrm>
          <a:custGeom>
            <a:avLst/>
            <a:gdLst>
              <a:gd name="G0" fmla="+- 5782290 0 0"/>
              <a:gd name="G1" fmla="+- -656817 0 0"/>
              <a:gd name="G2" fmla="+- 5782290 0 -656817"/>
              <a:gd name="G3" fmla="+- 10800 0 0"/>
              <a:gd name="G4" fmla="+- 0 0 578229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745 0 0"/>
              <a:gd name="G9" fmla="+- 0 0 -656817"/>
              <a:gd name="G10" fmla="+- 8745 0 2700"/>
              <a:gd name="G11" fmla="cos G10 5782290"/>
              <a:gd name="G12" fmla="sin G10 5782290"/>
              <a:gd name="G13" fmla="cos 13500 5782290"/>
              <a:gd name="G14" fmla="sin 13500 5782290"/>
              <a:gd name="G15" fmla="+- G11 10800 0"/>
              <a:gd name="G16" fmla="+- G12 10800 0"/>
              <a:gd name="G17" fmla="+- G13 10800 0"/>
              <a:gd name="G18" fmla="+- G14 10800 0"/>
              <a:gd name="G19" fmla="*/ 8745 1 2"/>
              <a:gd name="G20" fmla="+- G19 5400 0"/>
              <a:gd name="G21" fmla="cos G20 5782290"/>
              <a:gd name="G22" fmla="sin G20 5782290"/>
              <a:gd name="G23" fmla="+- G21 10800 0"/>
              <a:gd name="G24" fmla="+- G12 G23 G22"/>
              <a:gd name="G25" fmla="+- G22 G23 G11"/>
              <a:gd name="G26" fmla="cos 10800 5782290"/>
              <a:gd name="G27" fmla="sin 10800 5782290"/>
              <a:gd name="G28" fmla="cos 8745 5782290"/>
              <a:gd name="G29" fmla="sin 8745 578229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56817"/>
              <a:gd name="G36" fmla="sin G34 -656817"/>
              <a:gd name="G37" fmla="+/ -656817 578229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745 G39"/>
              <a:gd name="G43" fmla="sin 8745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9180 w 21600"/>
              <a:gd name="T5" fmla="*/ 17611 h 21600"/>
              <a:gd name="T6" fmla="*/ 20423 w 21600"/>
              <a:gd name="T7" fmla="*/ 9099 h 21600"/>
              <a:gd name="T8" fmla="*/ 17586 w 21600"/>
              <a:gd name="T9" fmla="*/ 16315 h 21600"/>
              <a:gd name="T10" fmla="*/ 11216 w 21600"/>
              <a:gd name="T11" fmla="*/ 24293 h 21600"/>
              <a:gd name="T12" fmla="*/ 7375 w 21600"/>
              <a:gd name="T13" fmla="*/ 20683 h 21600"/>
              <a:gd name="T14" fmla="*/ 10986 w 21600"/>
              <a:gd name="T15" fmla="*/ 1684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1069" y="19540"/>
                </a:moveTo>
                <a:cubicBezTo>
                  <a:pt x="15792" y="19394"/>
                  <a:pt x="19545" y="15524"/>
                  <a:pt x="19545" y="10800"/>
                </a:cubicBezTo>
                <a:cubicBezTo>
                  <a:pt x="19545" y="10289"/>
                  <a:pt x="19500" y="9780"/>
                  <a:pt x="19411" y="9278"/>
                </a:cubicBezTo>
                <a:lnTo>
                  <a:pt x="21435" y="8920"/>
                </a:lnTo>
                <a:cubicBezTo>
                  <a:pt x="21544" y="9540"/>
                  <a:pt x="21600" y="10169"/>
                  <a:pt x="21600" y="10800"/>
                </a:cubicBezTo>
                <a:cubicBezTo>
                  <a:pt x="21600" y="16634"/>
                  <a:pt x="16965" y="21414"/>
                  <a:pt x="11133" y="21594"/>
                </a:cubicBezTo>
                <a:lnTo>
                  <a:pt x="11216" y="24293"/>
                </a:lnTo>
                <a:lnTo>
                  <a:pt x="7375" y="20683"/>
                </a:lnTo>
                <a:lnTo>
                  <a:pt x="10986" y="16842"/>
                </a:lnTo>
                <a:lnTo>
                  <a:pt x="11069" y="19540"/>
                </a:lnTo>
                <a:close/>
              </a:path>
            </a:pathLst>
          </a:cu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3775" tIns="46887" rIns="93775" bIns="46887" anchor="ctr"/>
          <a:lstStyle/>
          <a:p>
            <a:pPr>
              <a:defRPr/>
            </a:pPr>
            <a:endParaRPr lang="en-US" sz="1607">
              <a:latin typeface="Arial" charset="0"/>
            </a:endParaRPr>
          </a:p>
        </p:txBody>
      </p:sp>
      <p:sp>
        <p:nvSpPr>
          <p:cNvPr id="431111" name="Rectangle 7">
            <a:extLst>
              <a:ext uri="{FF2B5EF4-FFF2-40B4-BE49-F238E27FC236}">
                <a16:creationId xmlns:a16="http://schemas.microsoft.com/office/drawing/2014/main" id="{AF3ACE4F-513D-813F-23C6-BF554EAAD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1579" y="1345235"/>
            <a:ext cx="3403370" cy="43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664" tIns="49832" rIns="99664" bIns="49832">
            <a:spAutoFit/>
          </a:bodyPr>
          <a:lstStyle>
            <a:lvl1pPr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143" b="1" u="sng">
                <a:latin typeface="AGaramond" pitchFamily="18" charset="0"/>
              </a:rPr>
              <a:t>CONTINUAL</a:t>
            </a:r>
            <a:r>
              <a:rPr lang="en-US" altLang="en-US" sz="2143" u="sng">
                <a:latin typeface="AGaramond" pitchFamily="18" charset="0"/>
              </a:rPr>
              <a:t> </a:t>
            </a:r>
            <a:r>
              <a:rPr lang="en-US" altLang="en-US" sz="2143" b="1" u="sng">
                <a:latin typeface="AGaramond" pitchFamily="18" charset="0"/>
              </a:rPr>
              <a:t>IMPROVEMENT</a:t>
            </a:r>
            <a:endParaRPr lang="en-US" altLang="en-US" sz="2143">
              <a:latin typeface="AGaramond" pitchFamily="18" charset="0"/>
            </a:endParaRPr>
          </a:p>
        </p:txBody>
      </p:sp>
      <p:sp>
        <p:nvSpPr>
          <p:cNvPr id="431112" name="Text Box 8">
            <a:extLst>
              <a:ext uri="{FF2B5EF4-FFF2-40B4-BE49-F238E27FC236}">
                <a16:creationId xmlns:a16="http://schemas.microsoft.com/office/drawing/2014/main" id="{D99611D0-C7D0-C646-0E24-B5CCC2F38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293" y="1905158"/>
            <a:ext cx="3148329" cy="4029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9664" tIns="49832" rIns="99664" bIns="49832">
            <a:spAutoFit/>
          </a:bodyPr>
          <a:lstStyle>
            <a:lvl1pPr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964" b="1">
                <a:solidFill>
                  <a:srgbClr val="FF0000"/>
                </a:solidFill>
                <a:latin typeface="AGaramond" pitchFamily="18" charset="0"/>
              </a:rPr>
              <a:t>Policy</a:t>
            </a:r>
            <a:endParaRPr lang="en-US" altLang="en-US" sz="3036" b="1">
              <a:solidFill>
                <a:srgbClr val="FF0000"/>
              </a:solidFill>
              <a:latin typeface="AGaramond" pitchFamily="18" charset="0"/>
            </a:endParaRPr>
          </a:p>
        </p:txBody>
      </p:sp>
      <p:sp>
        <p:nvSpPr>
          <p:cNvPr id="431113" name="Text Box 9">
            <a:extLst>
              <a:ext uri="{FF2B5EF4-FFF2-40B4-BE49-F238E27FC236}">
                <a16:creationId xmlns:a16="http://schemas.microsoft.com/office/drawing/2014/main" id="{63B5CC5A-E419-62BD-D321-6118D8903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261" y="2514695"/>
            <a:ext cx="4615471" cy="88386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9664" tIns="49832" rIns="99664" bIns="49832">
            <a:spAutoFit/>
          </a:bodyPr>
          <a:lstStyle/>
          <a:p>
            <a:pPr defTabSz="996320">
              <a:spcBef>
                <a:spcPct val="50000"/>
              </a:spcBef>
              <a:defRPr/>
            </a:pPr>
            <a:r>
              <a:rPr lang="en-US" sz="1518" b="1" u="sng" dirty="0">
                <a:solidFill>
                  <a:srgbClr val="0066FF"/>
                </a:solidFill>
                <a:latin typeface="AGaramond" pitchFamily="18" charset="0"/>
              </a:rPr>
              <a:t>PLANNING</a:t>
            </a:r>
            <a:endParaRPr lang="en-US" sz="1518" dirty="0">
              <a:solidFill>
                <a:srgbClr val="0066FF"/>
              </a:solidFill>
              <a:latin typeface="AGaramond" pitchFamily="18" charset="0"/>
            </a:endParaRPr>
          </a:p>
          <a:p>
            <a:pPr defTabSz="996320">
              <a:defRPr/>
            </a:pPr>
            <a:r>
              <a:rPr lang="en-US" sz="1786" b="1" i="1" dirty="0">
                <a:solidFill>
                  <a:srgbClr val="0066FF"/>
                </a:solidFill>
                <a:latin typeface="AGaramond" pitchFamily="18" charset="0"/>
              </a:rPr>
              <a:t>Objectives &amp; Targets</a:t>
            </a:r>
          </a:p>
          <a:p>
            <a:pPr defTabSz="996320">
              <a:defRPr/>
            </a:pPr>
            <a:r>
              <a:rPr lang="en-US" sz="1786" b="1" i="1" dirty="0">
                <a:solidFill>
                  <a:srgbClr val="0066FF"/>
                </a:solidFill>
                <a:latin typeface="AGaramond" pitchFamily="18" charset="0"/>
              </a:rPr>
              <a:t>Management </a:t>
            </a:r>
            <a:r>
              <a:rPr lang="en-US" sz="1786" b="1" i="1" dirty="0" err="1">
                <a:solidFill>
                  <a:srgbClr val="0066FF"/>
                </a:solidFill>
                <a:latin typeface="AGaramond" pitchFamily="18" charset="0"/>
              </a:rPr>
              <a:t>Programme</a:t>
            </a:r>
            <a:endParaRPr lang="en-US" sz="1161" dirty="0">
              <a:solidFill>
                <a:srgbClr val="336600"/>
              </a:solidFill>
              <a:latin typeface="AGaramond" pitchFamily="18" charset="0"/>
            </a:endParaRPr>
          </a:p>
        </p:txBody>
      </p:sp>
      <p:sp>
        <p:nvSpPr>
          <p:cNvPr id="431114" name="Text Box 10">
            <a:extLst>
              <a:ext uri="{FF2B5EF4-FFF2-40B4-BE49-F238E27FC236}">
                <a16:creationId xmlns:a16="http://schemas.microsoft.com/office/drawing/2014/main" id="{CB4207C6-E105-293D-9011-BE2356709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3540" y="4313539"/>
            <a:ext cx="4054130" cy="2189414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9664" tIns="49832" rIns="99664" bIns="49832">
            <a:spAutoFit/>
          </a:bodyPr>
          <a:lstStyle/>
          <a:p>
            <a:pPr defTabSz="996320">
              <a:spcBef>
                <a:spcPct val="50000"/>
              </a:spcBef>
              <a:defRPr/>
            </a:pPr>
            <a:r>
              <a:rPr lang="en-US" sz="1786" b="1" u="sng" dirty="0">
                <a:solidFill>
                  <a:srgbClr val="FF0000"/>
                </a:solidFill>
                <a:latin typeface="AGaramond" pitchFamily="18" charset="0"/>
              </a:rPr>
              <a:t>IMPLEMENTATION &amp; OPERATION</a:t>
            </a:r>
          </a:p>
          <a:p>
            <a:pPr defTabSz="996320">
              <a:spcBef>
                <a:spcPct val="10000"/>
              </a:spcBef>
              <a:defRPr/>
            </a:pPr>
            <a:r>
              <a:rPr lang="en-US" sz="1786" b="1" i="1" dirty="0">
                <a:solidFill>
                  <a:srgbClr val="FF0000"/>
                </a:solidFill>
                <a:latin typeface="AGaramond" pitchFamily="18" charset="0"/>
              </a:rPr>
              <a:t>Structure and responsibility </a:t>
            </a:r>
          </a:p>
          <a:p>
            <a:pPr defTabSz="996320">
              <a:spcBef>
                <a:spcPct val="10000"/>
              </a:spcBef>
              <a:defRPr/>
            </a:pPr>
            <a:r>
              <a:rPr lang="en-US" sz="1786" b="1" i="1" dirty="0">
                <a:solidFill>
                  <a:srgbClr val="FF0000"/>
                </a:solidFill>
                <a:latin typeface="AGaramond" pitchFamily="18" charset="0"/>
              </a:rPr>
              <a:t>Training, awareness &amp; competence </a:t>
            </a:r>
          </a:p>
          <a:p>
            <a:pPr defTabSz="996320">
              <a:spcBef>
                <a:spcPct val="10000"/>
              </a:spcBef>
              <a:defRPr/>
            </a:pPr>
            <a:r>
              <a:rPr lang="en-US" sz="1786" b="1" i="1" dirty="0">
                <a:solidFill>
                  <a:srgbClr val="FF0000"/>
                </a:solidFill>
                <a:latin typeface="AGaramond" pitchFamily="18" charset="0"/>
              </a:rPr>
              <a:t>Communication</a:t>
            </a:r>
          </a:p>
          <a:p>
            <a:pPr defTabSz="996320">
              <a:spcBef>
                <a:spcPct val="10000"/>
              </a:spcBef>
              <a:defRPr/>
            </a:pPr>
            <a:r>
              <a:rPr lang="en-US" sz="1786" b="1" i="1" dirty="0">
                <a:solidFill>
                  <a:srgbClr val="FF0000"/>
                </a:solidFill>
                <a:latin typeface="AGaramond" pitchFamily="18" charset="0"/>
              </a:rPr>
              <a:t>Documentation </a:t>
            </a:r>
          </a:p>
          <a:p>
            <a:pPr defTabSz="996320">
              <a:spcBef>
                <a:spcPct val="10000"/>
              </a:spcBef>
              <a:defRPr/>
            </a:pPr>
            <a:r>
              <a:rPr lang="en-US" sz="1786" b="1" i="1" dirty="0">
                <a:solidFill>
                  <a:srgbClr val="FF0000"/>
                </a:solidFill>
                <a:latin typeface="AGaramond" pitchFamily="18" charset="0"/>
              </a:rPr>
              <a:t>document Control </a:t>
            </a:r>
          </a:p>
          <a:p>
            <a:pPr defTabSz="996320">
              <a:spcBef>
                <a:spcPct val="10000"/>
              </a:spcBef>
              <a:defRPr/>
            </a:pPr>
            <a:r>
              <a:rPr lang="en-US" sz="1786" b="1" i="1" dirty="0">
                <a:solidFill>
                  <a:srgbClr val="FF0000"/>
                </a:solidFill>
                <a:latin typeface="AGaramond" pitchFamily="18" charset="0"/>
              </a:rPr>
              <a:t>Operational control </a:t>
            </a:r>
            <a:endParaRPr lang="en-US" sz="1786" dirty="0">
              <a:solidFill>
                <a:srgbClr val="FF0000"/>
              </a:solidFill>
              <a:latin typeface="AGaramond" pitchFamily="18" charset="0"/>
            </a:endParaRPr>
          </a:p>
        </p:txBody>
      </p:sp>
      <p:sp>
        <p:nvSpPr>
          <p:cNvPr id="431115" name="AutoShape 11">
            <a:extLst>
              <a:ext uri="{FF2B5EF4-FFF2-40B4-BE49-F238E27FC236}">
                <a16:creationId xmlns:a16="http://schemas.microsoft.com/office/drawing/2014/main" id="{9F8B8E5F-1698-7894-D6F1-BE45AEF4A99B}"/>
              </a:ext>
            </a:extLst>
          </p:cNvPr>
          <p:cNvSpPr>
            <a:spLocks noChangeArrowheads="1"/>
          </p:cNvSpPr>
          <p:nvPr/>
        </p:nvSpPr>
        <p:spPr bwMode="auto">
          <a:xfrm rot="13039164" flipH="1" flipV="1">
            <a:off x="9040915" y="3807481"/>
            <a:ext cx="619459" cy="656316"/>
          </a:xfrm>
          <a:prstGeom prst="downArrow">
            <a:avLst>
              <a:gd name="adj1" fmla="val 36713"/>
              <a:gd name="adj2" fmla="val 2930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3775" tIns="46887" rIns="93775" bIns="46887" anchor="ctr"/>
          <a:lstStyle/>
          <a:p>
            <a:pPr>
              <a:defRPr/>
            </a:pPr>
            <a:endParaRPr lang="en-US" sz="1607">
              <a:latin typeface="Arial" charset="0"/>
            </a:endParaRPr>
          </a:p>
        </p:txBody>
      </p:sp>
      <p:sp>
        <p:nvSpPr>
          <p:cNvPr id="431116" name="AutoShape 12">
            <a:extLst>
              <a:ext uri="{FF2B5EF4-FFF2-40B4-BE49-F238E27FC236}">
                <a16:creationId xmlns:a16="http://schemas.microsoft.com/office/drawing/2014/main" id="{61A8311A-2204-DF69-9869-540B473AA2ED}"/>
              </a:ext>
            </a:extLst>
          </p:cNvPr>
          <p:cNvSpPr>
            <a:spLocks noChangeArrowheads="1"/>
          </p:cNvSpPr>
          <p:nvPr/>
        </p:nvSpPr>
        <p:spPr bwMode="auto">
          <a:xfrm rot="12930179" flipH="1" flipV="1">
            <a:off x="5458822" y="4079646"/>
            <a:ext cx="1434538" cy="1264435"/>
          </a:xfrm>
          <a:custGeom>
            <a:avLst/>
            <a:gdLst>
              <a:gd name="G0" fmla="+- 3455949 0 0"/>
              <a:gd name="G1" fmla="+- 1431119 0 0"/>
              <a:gd name="G2" fmla="+- 3455949 0 1431119"/>
              <a:gd name="G3" fmla="+- 10800 0 0"/>
              <a:gd name="G4" fmla="+- 0 0 3455949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496 0 0"/>
              <a:gd name="G9" fmla="+- 0 0 1431119"/>
              <a:gd name="G10" fmla="+- 8496 0 2700"/>
              <a:gd name="G11" fmla="cos G10 3455949"/>
              <a:gd name="G12" fmla="sin G10 3455949"/>
              <a:gd name="G13" fmla="cos 13500 3455949"/>
              <a:gd name="G14" fmla="sin 13500 3455949"/>
              <a:gd name="G15" fmla="+- G11 10800 0"/>
              <a:gd name="G16" fmla="+- G12 10800 0"/>
              <a:gd name="G17" fmla="+- G13 10800 0"/>
              <a:gd name="G18" fmla="+- G14 10800 0"/>
              <a:gd name="G19" fmla="*/ 8496 1 2"/>
              <a:gd name="G20" fmla="+- G19 5400 0"/>
              <a:gd name="G21" fmla="cos G20 3455949"/>
              <a:gd name="G22" fmla="sin G20 3455949"/>
              <a:gd name="G23" fmla="+- G21 10800 0"/>
              <a:gd name="G24" fmla="+- G12 G23 G22"/>
              <a:gd name="G25" fmla="+- G22 G23 G11"/>
              <a:gd name="G26" fmla="cos 10800 3455949"/>
              <a:gd name="G27" fmla="sin 10800 3455949"/>
              <a:gd name="G28" fmla="cos 8496 3455949"/>
              <a:gd name="G29" fmla="sin 8496 3455949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1431119"/>
              <a:gd name="G36" fmla="sin G34 1431119"/>
              <a:gd name="G37" fmla="+/ 1431119 3455949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496 G39"/>
              <a:gd name="G43" fmla="sin 849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9392 w 21600"/>
              <a:gd name="T5" fmla="*/ 17342 h 21600"/>
              <a:gd name="T6" fmla="*/ 19755 w 21600"/>
              <a:gd name="T7" fmla="*/ 14388 h 21600"/>
              <a:gd name="T8" fmla="*/ 17559 w 21600"/>
              <a:gd name="T9" fmla="*/ 15946 h 21600"/>
              <a:gd name="T10" fmla="*/ 18974 w 21600"/>
              <a:gd name="T11" fmla="*/ 21543 h 21600"/>
              <a:gd name="T12" fmla="*/ 13576 w 21600"/>
              <a:gd name="T13" fmla="*/ 20811 h 21600"/>
              <a:gd name="T14" fmla="*/ 14309 w 21600"/>
              <a:gd name="T15" fmla="*/ 1541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5944" y="17561"/>
                </a:moveTo>
                <a:cubicBezTo>
                  <a:pt x="17167" y="16630"/>
                  <a:pt x="18114" y="15386"/>
                  <a:pt x="18686" y="13960"/>
                </a:cubicBezTo>
                <a:lnTo>
                  <a:pt x="20825" y="14817"/>
                </a:lnTo>
                <a:cubicBezTo>
                  <a:pt x="20098" y="16630"/>
                  <a:pt x="18893" y="18212"/>
                  <a:pt x="17339" y="19394"/>
                </a:cubicBezTo>
                <a:lnTo>
                  <a:pt x="18974" y="21543"/>
                </a:lnTo>
                <a:lnTo>
                  <a:pt x="13576" y="20811"/>
                </a:lnTo>
                <a:lnTo>
                  <a:pt x="14309" y="15412"/>
                </a:lnTo>
                <a:lnTo>
                  <a:pt x="15944" y="17561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3775" tIns="46887" rIns="93775" bIns="46887" anchor="ctr"/>
          <a:lstStyle/>
          <a:p>
            <a:pPr>
              <a:defRPr/>
            </a:pPr>
            <a:endParaRPr lang="en-US" sz="1607">
              <a:latin typeface="Arial" charset="0"/>
            </a:endParaRPr>
          </a:p>
        </p:txBody>
      </p:sp>
      <p:sp>
        <p:nvSpPr>
          <p:cNvPr id="431117" name="Text Box 13">
            <a:extLst>
              <a:ext uri="{FF2B5EF4-FFF2-40B4-BE49-F238E27FC236}">
                <a16:creationId xmlns:a16="http://schemas.microsoft.com/office/drawing/2014/main" id="{21FE9AA9-95FB-6DA4-883C-EE9D801B3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5492" y="3889698"/>
            <a:ext cx="3901037" cy="2970847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9664" tIns="49832" rIns="99664" bIns="49832">
            <a:spAutoFit/>
          </a:bodyPr>
          <a:lstStyle/>
          <a:p>
            <a:pPr defTabSz="996320">
              <a:lnSpc>
                <a:spcPct val="70000"/>
              </a:lnSpc>
              <a:spcBef>
                <a:spcPct val="50000"/>
              </a:spcBef>
              <a:defRPr/>
            </a:pPr>
            <a:endParaRPr lang="en-US" sz="536" b="1" u="sng" dirty="0">
              <a:solidFill>
                <a:schemeClr val="accent2"/>
              </a:solidFill>
              <a:latin typeface="AGaramond" pitchFamily="18" charset="0"/>
            </a:endParaRPr>
          </a:p>
          <a:p>
            <a:pPr defTabSz="996320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1786" b="1" u="sng" dirty="0">
                <a:solidFill>
                  <a:srgbClr val="0000FF"/>
                </a:solidFill>
                <a:latin typeface="AGaramond" pitchFamily="18" charset="0"/>
              </a:rPr>
              <a:t>MONITORING &amp; CORRECTIVE </a:t>
            </a:r>
          </a:p>
          <a:p>
            <a:pPr defTabSz="996320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1786" b="1" u="sng" dirty="0">
                <a:solidFill>
                  <a:srgbClr val="0000FF"/>
                </a:solidFill>
                <a:latin typeface="AGaramond" pitchFamily="18" charset="0"/>
              </a:rPr>
              <a:t>ACTION</a:t>
            </a:r>
          </a:p>
          <a:p>
            <a:pPr defTabSz="996320">
              <a:spcBef>
                <a:spcPct val="50000"/>
              </a:spcBef>
              <a:defRPr/>
            </a:pPr>
            <a:r>
              <a:rPr lang="en-US" sz="1339" b="1" dirty="0">
                <a:solidFill>
                  <a:srgbClr val="0000FF"/>
                </a:solidFill>
                <a:latin typeface="AGaramond" pitchFamily="18" charset="0"/>
              </a:rPr>
              <a:t> </a:t>
            </a:r>
          </a:p>
          <a:p>
            <a:pPr defTabSz="996320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1964" b="1" i="1" dirty="0">
                <a:solidFill>
                  <a:srgbClr val="0000FF"/>
                </a:solidFill>
                <a:latin typeface="AGaramond" pitchFamily="18" charset="0"/>
              </a:rPr>
              <a:t>Monitoring &amp; Measurement </a:t>
            </a:r>
          </a:p>
          <a:p>
            <a:pPr defTabSz="996320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1964" b="1" i="1" dirty="0">
                <a:solidFill>
                  <a:srgbClr val="0000FF"/>
                </a:solidFill>
                <a:latin typeface="AGaramond" pitchFamily="18" charset="0"/>
              </a:rPr>
              <a:t>Nonconformance, Corrective and preventive action </a:t>
            </a:r>
          </a:p>
          <a:p>
            <a:pPr defTabSz="996320">
              <a:spcBef>
                <a:spcPct val="50000"/>
              </a:spcBef>
              <a:defRPr/>
            </a:pPr>
            <a:r>
              <a:rPr lang="en-US" sz="1964" b="1" i="1" dirty="0">
                <a:solidFill>
                  <a:srgbClr val="0000FF"/>
                </a:solidFill>
                <a:latin typeface="AGaramond" pitchFamily="18" charset="0"/>
              </a:rPr>
              <a:t>Records </a:t>
            </a:r>
          </a:p>
          <a:p>
            <a:pPr defTabSz="996320">
              <a:spcBef>
                <a:spcPct val="50000"/>
              </a:spcBef>
              <a:defRPr/>
            </a:pPr>
            <a:r>
              <a:rPr lang="en-US" sz="1964" b="1" i="1" dirty="0">
                <a:solidFill>
                  <a:srgbClr val="0000FF"/>
                </a:solidFill>
                <a:latin typeface="AGaramond" pitchFamily="18" charset="0"/>
              </a:rPr>
              <a:t>Audit </a:t>
            </a:r>
            <a:r>
              <a:rPr lang="en-US" sz="1786" b="1" i="1" dirty="0">
                <a:solidFill>
                  <a:srgbClr val="0000FF"/>
                </a:solidFill>
                <a:latin typeface="AGaramond" pitchFamily="18" charset="0"/>
              </a:rPr>
              <a:t> </a:t>
            </a:r>
            <a:endParaRPr lang="en-US" sz="1786" dirty="0">
              <a:solidFill>
                <a:srgbClr val="0000FF"/>
              </a:solidFill>
              <a:latin typeface="AGaramond" pitchFamily="18" charset="0"/>
            </a:endParaRPr>
          </a:p>
        </p:txBody>
      </p:sp>
      <p:sp>
        <p:nvSpPr>
          <p:cNvPr id="431118" name="Rectangle 14">
            <a:extLst>
              <a:ext uri="{FF2B5EF4-FFF2-40B4-BE49-F238E27FC236}">
                <a16:creationId xmlns:a16="http://schemas.microsoft.com/office/drawing/2014/main" id="{33DA732A-3CB9-0A46-3DA5-1B1C53222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3198" y="3275908"/>
            <a:ext cx="2925778" cy="416749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9664" tIns="49832" rIns="99664" bIns="49832">
            <a:spAutoFit/>
          </a:bodyPr>
          <a:lstStyle>
            <a:lvl1pPr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1114425" eaLnBrk="0" hangingPunct="0"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1114425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54" b="1" i="1">
                <a:solidFill>
                  <a:srgbClr val="FF0000"/>
                </a:solidFill>
                <a:latin typeface="AGaramond" pitchFamily="18" charset="0"/>
              </a:rPr>
              <a:t>Management Review</a:t>
            </a:r>
            <a:endParaRPr lang="en-US" altLang="en-US" sz="2054" b="1" i="1">
              <a:latin typeface="A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3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3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3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09" grpId="0" animBg="1" autoUpdateAnimBg="0"/>
      <p:bldP spid="431110" grpId="0" animBg="1"/>
      <p:bldP spid="431111" grpId="0" autoUpdateAnimBg="0"/>
      <p:bldP spid="431112" grpId="0" animBg="1" autoUpdateAnimBg="0"/>
      <p:bldP spid="431113" grpId="0" animBg="1" autoUpdateAnimBg="0"/>
      <p:bldP spid="431114" grpId="0" animBg="1" autoUpdateAnimBg="0"/>
      <p:bldP spid="431115" grpId="0" animBg="1"/>
      <p:bldP spid="431116" grpId="0" animBg="1"/>
      <p:bldP spid="431117" grpId="0" animBg="1" autoUpdateAnimBg="0"/>
      <p:bldP spid="431118" grpId="0" animBg="1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AGaramond</vt:lpstr>
      <vt:lpstr>Arial</vt:lpstr>
      <vt:lpstr>Calibri</vt:lpstr>
      <vt:lpstr>Calibri Light</vt:lpstr>
      <vt:lpstr>Lucida Sans Unicode</vt:lpstr>
      <vt:lpstr>Office Theme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Anand Sivan</dc:creator>
  <cp:lastModifiedBy>Anand Sivan</cp:lastModifiedBy>
  <cp:revision>2</cp:revision>
  <dcterms:created xsi:type="dcterms:W3CDTF">2026-03-18T05:00:23Z</dcterms:created>
  <dcterms:modified xsi:type="dcterms:W3CDTF">2026-03-18T05:01:31Z</dcterms:modified>
</cp:coreProperties>
</file>